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80" r:id="rId2"/>
    <p:sldId id="281" r:id="rId3"/>
    <p:sldId id="282" r:id="rId4"/>
    <p:sldId id="283" r:id="rId5"/>
    <p:sldId id="284" r:id="rId6"/>
    <p:sldId id="286" r:id="rId7"/>
    <p:sldId id="263" r:id="rId8"/>
    <p:sldId id="260" r:id="rId9"/>
    <p:sldId id="261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16" r:id="rId22"/>
    <p:sldId id="31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" initials="A" lastIdx="4" clrIdx="0">
    <p:extLst>
      <p:ext uri="{19B8F6BF-5375-455C-9EA6-DF929625EA0E}">
        <p15:presenceInfo xmlns:p15="http://schemas.microsoft.com/office/powerpoint/2012/main" userId="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k-SK" sz="4400" b="0" strike="noStrike" spc="-1">
                <a:latin typeface="Avenir Roman"/>
              </a:rPr>
              <a:t>Kliknúť pre presun snímky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2000" b="0" strike="noStrike" spc="-1">
                <a:latin typeface="Arial"/>
              </a:rPr>
              <a:t>Kliknúť pre úpravu formátu poznámok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&lt;hlavička&gt;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sk-SK" sz="1400" b="0" strike="noStrike" spc="-1">
                <a:latin typeface="Times New Roman"/>
              </a:rPr>
              <a:t>&lt;dátum/čas&gt;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&lt;päta&gt;</a:t>
            </a: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3174076-31AC-4E71-99E3-1DAE02725EA9}" type="slidenum">
              <a:rPr lang="sk-SK" sz="1400" b="0" strike="noStrike" spc="-1">
                <a:latin typeface="Times New Roman"/>
              </a:rPr>
              <a:t>‹#›</a:t>
            </a:fld>
            <a:endParaRPr lang="sk-SK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1556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70724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52388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61556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70724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92851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523880" y="1276920"/>
            <a:ext cx="914364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45720" rIns="4572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6000" b="0" strike="noStrike" spc="-1">
                <a:latin typeface="Calibri Light"/>
                <a:ea typeface="Calibri Light"/>
              </a:rPr>
              <a:t>Title Text</a:t>
            </a:r>
            <a:endParaRPr lang="sk-SK" sz="6000" b="0" strike="noStrike" spc="-1">
              <a:latin typeface="Avenir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45720" rIns="4572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One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Two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Three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Four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Five</a:t>
            </a:r>
            <a:endParaRPr lang="sk-SK" sz="24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404400"/>
            <a:ext cx="2742840" cy="268920"/>
          </a:xfrm>
          <a:prstGeom prst="rect">
            <a:avLst/>
          </a:prstGeom>
        </p:spPr>
        <p:txBody>
          <a:bodyPr lIns="45720" rIns="45720" anchor="ctr">
            <a:noAutofit/>
          </a:bodyPr>
          <a:lstStyle/>
          <a:p>
            <a:endParaRPr lang="sk-SK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project-stars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2431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sk-SK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Tréningový program pre učiteľov (O2)</a:t>
            </a:r>
          </a:p>
          <a:p>
            <a:pPr lvl="0" algn="ctr"/>
            <a:endParaRPr lang="sk-SK" sz="1000" dirty="0"/>
          </a:p>
          <a:p>
            <a:pPr lvl="0" algn="ctr"/>
            <a:r>
              <a:rPr lang="sk-SK" sz="4400" b="1" dirty="0">
                <a:solidFill>
                  <a:srgbClr val="152392"/>
                </a:solidFill>
              </a:rPr>
              <a:t>Modul #7</a:t>
            </a:r>
          </a:p>
          <a:p>
            <a:pPr lvl="0" algn="ctr"/>
            <a:r>
              <a:rPr lang="sk-SK" sz="4400" b="1" u="sng" dirty="0">
                <a:solidFill>
                  <a:srgbClr val="152392"/>
                </a:solidFill>
              </a:rPr>
              <a:t>Slnko a hviezdy</a:t>
            </a:r>
            <a:endParaRPr lang="sk-SK" sz="4400" b="1" dirty="0">
              <a:solidFill>
                <a:srgbClr val="152392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53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54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55" name="CustomShape 2"/>
          <p:cNvSpPr/>
          <p:nvPr/>
        </p:nvSpPr>
        <p:spPr>
          <a:xfrm>
            <a:off x="261360" y="836640"/>
            <a:ext cx="11684880" cy="70788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0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Zoznam praktických cvičení</a:t>
            </a:r>
            <a:endParaRPr lang="sk-SK" sz="4000" b="0" strike="noStrike" spc="-1" dirty="0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805680" y="1675080"/>
            <a:ext cx="11140560" cy="378565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.1.1 Usporiadajte slová a nájdite termíny.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.1.2 Vytvorte  jadro v hviezde zložené zo železa (internetová hra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Iron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Star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Core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).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.1.3 Ako sa formujú elementy hviezd.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.2.1 </a:t>
            </a: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Skonštruujme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Hertzsprungov-Russellov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diagram.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.2.2 Aké veľké sú hviezdy?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.3.1 Evolučná cesta Slnka.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5.4.1. Bludisko hviezd – STAR MAZE</a:t>
            </a:r>
            <a:endParaRPr lang="sk-SK" sz="30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2D62C5CA-8581-4B6A-8DB0-8E2199654541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58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59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60" name="CustomShape 2"/>
          <p:cNvSpPr/>
          <p:nvPr/>
        </p:nvSpPr>
        <p:spPr>
          <a:xfrm>
            <a:off x="261360" y="836640"/>
            <a:ext cx="11684880" cy="1310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0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7.1.1: </a:t>
            </a:r>
            <a:r>
              <a:rPr lang="sk-SK" sz="40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Usporiadajte slová a nájdite termíny.   Jednoduchá a jednoduchá realizácia!</a:t>
            </a:r>
            <a:endParaRPr lang="sk-SK" sz="40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253440" y="2572560"/>
            <a:ext cx="11684880" cy="945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Potrebné pomôcky a materiály: zoznam výrazov s pomiešanými písmenami (Príloha 7.1.1).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261360" y="3405960"/>
            <a:ext cx="11684880" cy="181588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Postup: Žiaci musia nájsť termíny a zostaviť správne vety. Pre mladších žiakov - zmiešané otázky, odpovede a vety, ktoré sa za pomoci učiteľa majú dať do správnych súvislostí. Cvičenie sa dá robiť v triede alebo doma vo forme domácej úlohy.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261360" y="2084760"/>
            <a:ext cx="11684880" cy="5232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časť: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modul 7, téma 1.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527E9628-5142-4622-BD40-5415B03D316F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71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72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" name="Tabuľka 2">
            <a:extLst>
              <a:ext uri="{FF2B5EF4-FFF2-40B4-BE49-F238E27FC236}">
                <a16:creationId xmlns:a16="http://schemas.microsoft.com/office/drawing/2014/main" id="{8D3D156C-A561-4BD3-A64E-BD2F3F3BE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20457"/>
              </p:ext>
            </p:extLst>
          </p:nvPr>
        </p:nvGraphicFramePr>
        <p:xfrm>
          <a:off x="2032000" y="719666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793049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4983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vodovod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dvdvooo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395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reakcia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cakeira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61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hélium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léhmui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68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spojenie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peeosnij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2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železo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zelžeo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72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energia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nigeare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3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protón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ortpón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67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neutrón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tenrunó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jadro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dajor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23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element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templeen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12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proces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cosper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6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uhlík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hukíl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502020"/>
                  </a:ext>
                </a:extLst>
              </a:tr>
            </a:tbl>
          </a:graphicData>
        </a:graphic>
      </p:graphicFrame>
      <p:sp>
        <p:nvSpPr>
          <p:cNvPr id="3" name="Shape 58">
            <a:extLst>
              <a:ext uri="{FF2B5EF4-FFF2-40B4-BE49-F238E27FC236}">
                <a16:creationId xmlns:a16="http://schemas.microsoft.com/office/drawing/2014/main" id="{DFC371D9-C2D9-4EDD-B118-6B39CBA33DF6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7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76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77" name="CustomShape 2"/>
          <p:cNvSpPr/>
          <p:nvPr/>
        </p:nvSpPr>
        <p:spPr>
          <a:xfrm>
            <a:off x="261360" y="836640"/>
            <a:ext cx="11684880" cy="187743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7.1.2 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Vytvorte  jadro v hviezde zložené zo železa</a:t>
            </a:r>
          </a:p>
          <a:p>
            <a:pPr>
              <a:lnSpc>
                <a:spcPct val="100000"/>
              </a:lnSpc>
            </a:pPr>
            <a:endParaRPr lang="sk-SK" sz="44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267120" y="3245040"/>
            <a:ext cx="11684880" cy="426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Požadované materiály: smartfón alebo počítač s pripojením na internet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288000" y="3888000"/>
            <a:ext cx="11827080" cy="426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Postup: https://dimit.me/Fe26/ Postup je podrobne opísaný v module 5, téme 1.</a:t>
            </a:r>
            <a:endParaRPr lang="sk-SK" sz="2800" b="0" strike="noStrike" spc="-1">
              <a:latin typeface="Arial"/>
            </a:endParaRPr>
          </a:p>
        </p:txBody>
      </p:sp>
      <p:sp>
        <p:nvSpPr>
          <p:cNvPr id="180" name="CustomShape 5"/>
          <p:cNvSpPr/>
          <p:nvPr/>
        </p:nvSpPr>
        <p:spPr>
          <a:xfrm>
            <a:off x="324360" y="2002680"/>
            <a:ext cx="116848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časť: modul 7, téma 1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5B33D717-976F-4D33-BFC0-DE365412D612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183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84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pic>
        <p:nvPicPr>
          <p:cNvPr id="18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sp>
        <p:nvSpPr>
          <p:cNvPr id="186" name="CustomShape 2"/>
          <p:cNvSpPr/>
          <p:nvPr/>
        </p:nvSpPr>
        <p:spPr>
          <a:xfrm>
            <a:off x="261360" y="836640"/>
            <a:ext cx="11684880" cy="67710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7.1.3: </a:t>
            </a:r>
            <a:r>
              <a:rPr lang="sk-SK" sz="36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Ako sa formujú elementy hviezd</a:t>
            </a:r>
            <a:r>
              <a:rPr lang="sk-SK" sz="44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.</a:t>
            </a:r>
            <a:endParaRPr lang="sk-SK" sz="44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253440" y="2676600"/>
            <a:ext cx="116848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Požadované materiály: zoznam je uvedený v module 7, téme 1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188" name="CustomShape 4"/>
          <p:cNvSpPr/>
          <p:nvPr/>
        </p:nvSpPr>
        <p:spPr>
          <a:xfrm>
            <a:off x="253440" y="3350520"/>
            <a:ext cx="118270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Postup: Podrobný popis v module 7, téme 1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189" name="CustomShape 5"/>
          <p:cNvSpPr/>
          <p:nvPr/>
        </p:nvSpPr>
        <p:spPr>
          <a:xfrm>
            <a:off x="261000" y="2002680"/>
            <a:ext cx="116848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časť: modul 7, téma 1.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230627D2-729B-4ADF-8C02-E35272EE3FB8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91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92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93" name="CustomShape 2"/>
          <p:cNvSpPr/>
          <p:nvPr/>
        </p:nvSpPr>
        <p:spPr>
          <a:xfrm>
            <a:off x="253440" y="697680"/>
            <a:ext cx="11684880" cy="461664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0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7.2.1: </a:t>
            </a:r>
            <a:r>
              <a:rPr lang="sk-SK" sz="4000" spc="-1" dirty="0">
                <a:solidFill>
                  <a:srgbClr val="001A4C"/>
                </a:solidFill>
                <a:latin typeface="Calibri"/>
                <a:ea typeface="Calibri"/>
              </a:rPr>
              <a:t>Skonštruujme</a:t>
            </a:r>
            <a:r>
              <a:rPr lang="sk-SK" sz="4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4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Hertzsprungov-Russellov</a:t>
            </a:r>
            <a:r>
              <a:rPr lang="sk-SK" sz="4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diagram</a:t>
            </a:r>
            <a:r>
              <a:rPr lang="sk-SK" sz="40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.</a:t>
            </a:r>
            <a:endParaRPr lang="sk-SK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časť: modul 7, téma 2.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Účel: Cieľom je priniesť žiakom predstavu o veľkosti hviezd a vzťahu medzi ich veľkosťou, hmotnosťou a umiestnením na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Hertzsprungovom-Russellovom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diagrame hviezd.</a:t>
            </a:r>
            <a:endParaRPr lang="sk-SK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Potrebné pomôcky a materiály: Plastelína v rôznych farbách: červená, žltá, modrá, biela, čierna; Plastová doska na prácu s plastelínou; zobrazenie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Hertzsprungovho-Russellovho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diagramu hviezd z teoretickej časti. </a:t>
            </a:r>
            <a:endParaRPr lang="sk-SK" sz="26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7ADDDB61-937D-43AC-B09F-AF6EF6C004DA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9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96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97" name="CustomShape 2"/>
          <p:cNvSpPr/>
          <p:nvPr/>
        </p:nvSpPr>
        <p:spPr>
          <a:xfrm>
            <a:off x="253440" y="723240"/>
            <a:ext cx="11684880" cy="489364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7.2.2. Aké veľké sú hviezdy? </a:t>
            </a: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časť: modul 7, téma 2.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Účel: Pri tomto cvičení žiaci získajú predstavu o veľkosti hviezd a pochopia vzťah medzi hmotnosťou a polomerom hviezd.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Potrebné pomôcky a materiály: Tabuľka s hviezdnymi údajmi; kalkulačka.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5CC55F26-D24B-47A4-B9A0-14296F80E98A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99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00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01" name="CustomShape 2"/>
          <p:cNvSpPr/>
          <p:nvPr/>
        </p:nvSpPr>
        <p:spPr>
          <a:xfrm>
            <a:off x="249840" y="812160"/>
            <a:ext cx="11684880" cy="70788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0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Cvičenie 7.3.1: </a:t>
            </a:r>
            <a:r>
              <a:rPr lang="sk-SK" sz="4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Evolučná cesta Slnka</a:t>
            </a:r>
            <a:r>
              <a:rPr lang="sk-SK" sz="4000" b="0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.</a:t>
            </a:r>
            <a:r>
              <a:rPr lang="sk-SK" sz="4000" b="0" strike="noStrike" spc="-1" dirty="0">
                <a:solidFill>
                  <a:srgbClr val="44546A"/>
                </a:solidFill>
                <a:latin typeface="Calibri"/>
                <a:ea typeface="Calibri"/>
              </a:rPr>
              <a:t>   </a:t>
            </a:r>
            <a:endParaRPr lang="sk-SK" sz="4000" b="0" strike="noStrike" spc="-1" dirty="0"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249840" y="3776760"/>
            <a:ext cx="11684880" cy="9752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Potrebné pomôcky a materiály: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Hertzsprungov-Russellov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 hviezd. </a:t>
            </a:r>
            <a:endParaRPr lang="sk-SK" sz="3200" b="0" strike="noStrike" spc="-1" dirty="0"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261360" y="2160000"/>
            <a:ext cx="11684880" cy="14773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časť: modul 7, téma </a:t>
            </a:r>
            <a:r>
              <a:rPr lang="sk-SK" sz="3200" spc="-1" dirty="0">
                <a:solidFill>
                  <a:srgbClr val="002060"/>
                </a:solidFill>
                <a:latin typeface="Calibri"/>
                <a:ea typeface="Calibri"/>
              </a:rPr>
              <a:t>3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Účel: Cieľom je, aby žiačikov pochopili vývojový význam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Hertzsprungovho-Russellovho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diagramu hviezd.</a:t>
            </a:r>
            <a:endParaRPr lang="sk-SK" sz="32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F88B07B5-71A8-4616-88C9-81CED9F044E2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0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06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07" name="CustomShape 2"/>
          <p:cNvSpPr/>
          <p:nvPr/>
        </p:nvSpPr>
        <p:spPr>
          <a:xfrm>
            <a:off x="249840" y="812160"/>
            <a:ext cx="11684880" cy="76944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7.3.1: </a:t>
            </a:r>
            <a:r>
              <a:rPr lang="sk-SK" sz="44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Pokračovanie:</a:t>
            </a:r>
            <a:endParaRPr lang="sk-SK" sz="44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378360" y="3198600"/>
            <a:ext cx="11684880" cy="548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>
                <a:solidFill>
                  <a:srgbClr val="002060"/>
                </a:solidFill>
                <a:latin typeface="Calibri"/>
                <a:ea typeface="Calibri"/>
              </a:rPr>
              <a:t>Odpoveď: Obrázok vpravo:</a:t>
            </a: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800" b="0" strike="noStrike" spc="-1">
              <a:latin typeface="Arial"/>
            </a:endParaRPr>
          </a:p>
        </p:txBody>
      </p:sp>
      <p:pic>
        <p:nvPicPr>
          <p:cNvPr id="209" name="image4.png"/>
          <p:cNvPicPr/>
          <p:nvPr/>
        </p:nvPicPr>
        <p:blipFill>
          <a:blip r:embed="rId4"/>
          <a:stretch/>
        </p:blipFill>
        <p:spPr>
          <a:xfrm>
            <a:off x="8064360" y="2760480"/>
            <a:ext cx="2519640" cy="2680920"/>
          </a:xfrm>
          <a:prstGeom prst="rect">
            <a:avLst/>
          </a:prstGeom>
          <a:ln w="12600">
            <a:noFill/>
          </a:ln>
        </p:spPr>
      </p:pic>
      <p:sp>
        <p:nvSpPr>
          <p:cNvPr id="210" name="CustomShape 4"/>
          <p:cNvSpPr/>
          <p:nvPr/>
        </p:nvSpPr>
        <p:spPr>
          <a:xfrm>
            <a:off x="307440" y="1571760"/>
            <a:ext cx="11827080" cy="16455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>
                <a:solidFill>
                  <a:srgbClr val="002060"/>
                </a:solidFill>
                <a:latin typeface="Calibri"/>
                <a:ea typeface="Calibri"/>
              </a:rPr>
              <a:t>Postup: Na Hertzsprungovom-Russellovom diagrame hviezd schematicky nakreslite evolučnú cestu nášho Slnka od jeho súčasného stavu po koniec jeho života.</a:t>
            </a: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21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3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14" name="CustomShape 2"/>
          <p:cNvSpPr/>
          <p:nvPr/>
        </p:nvSpPr>
        <p:spPr>
          <a:xfrm>
            <a:off x="249840" y="812160"/>
            <a:ext cx="11684880" cy="76944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7.3.1: </a:t>
            </a:r>
            <a:r>
              <a:rPr lang="sk-SK" sz="44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Pokračovanie: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306720" y="1521000"/>
            <a:ext cx="11684880" cy="3231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>
                <a:solidFill>
                  <a:srgbClr val="002060"/>
                </a:solidFill>
                <a:latin typeface="Calibri"/>
                <a:ea typeface="Calibri"/>
              </a:rPr>
              <a:t>Otázky:</a:t>
            </a:r>
            <a:endParaRPr lang="sk-SK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1. Stane sa Slnko na konci svojho života neutrónovou hviezdou? Prečo?</a:t>
            </a:r>
            <a:endParaRPr lang="sk-SK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solidFill>
                  <a:srgbClr val="002060"/>
                </a:solidFill>
                <a:latin typeface="Calibri"/>
                <a:ea typeface="Calibri"/>
              </a:rPr>
              <a:t>[Odpoveď: Slnko sa nestane neutrónovou hviezdou, pretože na to nemá dostatočnú hmotnosť.]</a:t>
            </a:r>
            <a:endParaRPr lang="sk-S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2. Kedy hviezda skončí svoju cestu ako čierna diera?</a:t>
            </a:r>
            <a:endParaRPr lang="sk-SK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solidFill>
                  <a:srgbClr val="002060"/>
                </a:solidFill>
                <a:latin typeface="Calibri"/>
                <a:ea typeface="Calibri"/>
              </a:rPr>
              <a:t>[Odpoveď: Keď po fáze supernovy, zvyšok hviezdy má hmotnosť väčšiu ako 3 slnečné hmotnosti, gravitačný kolaps bude pokračovať až kým sa zo zvyšku nestane čierna diera].</a:t>
            </a:r>
            <a:endParaRPr lang="sk-SK" sz="2400" b="0" strike="noStrike" spc="-1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C5A42F84-4844-4CBC-9EAD-E7DC0C55991C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2.jpg">
            <a:extLst>
              <a:ext uri="{FF2B5EF4-FFF2-40B4-BE49-F238E27FC236}">
                <a16:creationId xmlns:a16="http://schemas.microsoft.com/office/drawing/2014/main" id="{67DC00D4-5EDA-4398-9BDF-084CD55F4D6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1.png">
            <a:extLst>
              <a:ext uri="{FF2B5EF4-FFF2-40B4-BE49-F238E27FC236}">
                <a16:creationId xmlns:a16="http://schemas.microsoft.com/office/drawing/2014/main" id="{FD4AB659-7E47-4BC4-AD2D-C505FE1C684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1116521" y="3416575"/>
            <a:ext cx="3795125" cy="1779938"/>
            <a:chOff x="-723654" y="0"/>
            <a:chExt cx="3795123" cy="177993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-723654" y="683495"/>
              <a:ext cx="3795123" cy="1096441"/>
              <a:chOff x="-809993" y="347372"/>
              <a:chExt cx="379512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809993" y="347372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600507" y="547911"/>
                <a:ext cx="3585635" cy="5847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>
                    <a:solidFill>
                      <a:srgbClr val="0D0D0D"/>
                    </a:solidFill>
                  </a:rPr>
                  <a:t>4.</a:t>
                </a:r>
                <a:r>
                  <a:rPr sz="1900" b="1" dirty="0">
                    <a:solidFill>
                      <a:srgbClr val="FFFFFF"/>
                    </a:solidFill>
                  </a:rPr>
                  <a:t> </a:t>
                </a:r>
                <a:r>
                  <a:rPr sz="1900" b="1" dirty="0"/>
                  <a:t>STARS </a:t>
                </a:r>
                <a:r>
                  <a:rPr lang="cs-CZ" sz="1900" b="1" dirty="0"/>
                  <a:t>Koncept edukačného programu pre výučbu astronómie</a:t>
                </a:r>
                <a:endParaRPr sz="1900" b="1" dirty="0"/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5338533" y="4051202"/>
            <a:ext cx="4144137" cy="1082609"/>
            <a:chOff x="0" y="0"/>
            <a:chExt cx="3830799" cy="1082606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442093"/>
              <a:ext cx="3783682" cy="640513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80000" tIns="180000" rIns="180000" bIns="180000" numCol="1" anchor="ctr">
              <a:spAutoFit/>
            </a:bodyPr>
            <a:lstStyle>
              <a:lvl1pPr>
                <a:defRPr b="1"/>
              </a:lvl1pPr>
            </a:lstStyle>
            <a:p>
              <a:pPr lvl="0" algn="ctr">
                <a:defRPr b="0"/>
              </a:pPr>
              <a:r>
                <a:rPr lang="cs-CZ" b="1" dirty="0" err="1"/>
                <a:t>Medzinárodná</a:t>
              </a:r>
              <a:r>
                <a:rPr lang="cs-CZ" b="1" dirty="0"/>
                <a:t> online </a:t>
              </a:r>
              <a:r>
                <a:rPr lang="cs-CZ" b="1" dirty="0" err="1"/>
                <a:t>konferencia</a:t>
              </a:r>
              <a:r>
                <a:rPr lang="cs-CZ" b="1"/>
                <a:t> </a:t>
              </a:r>
              <a:r>
                <a:rPr b="1"/>
                <a:t>2020</a:t>
              </a:r>
              <a:endParaRPr b="1" dirty="0"/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2964" y="1810399"/>
            <a:ext cx="3602726" cy="1880032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77088" y="353713"/>
                <a:ext cx="3177984" cy="12083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FFFFFF"/>
                    </a:solidFill>
                  </a:rPr>
                  <a:t>1.</a:t>
                </a:r>
                <a:r>
                  <a:rPr lang="sk-SK" sz="1900" dirty="0">
                    <a:solidFill>
                      <a:srgbClr val="FFFFFF"/>
                    </a:solidFill>
                  </a:rPr>
                  <a:t> </a:t>
                </a:r>
                <a:r>
                  <a:rPr lang="sk-SK" sz="1900" b="1" dirty="0">
                    <a:solidFill>
                      <a:srgbClr val="FFFFFF"/>
                    </a:solidFill>
                  </a:rPr>
                  <a:t>STARS Metodická príručka pre učiteľa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>
                    <a:solidFill>
                      <a:srgbClr val="FFFFFF"/>
                    </a:solidFill>
                  </a:rPr>
                  <a:t>materiál pre učiteľa pripravený </a:t>
                </a:r>
                <a:br>
                  <a:rPr lang="sk-SK" sz="1900" dirty="0">
                    <a:solidFill>
                      <a:srgbClr val="FFFFFF"/>
                    </a:solidFill>
                  </a:rPr>
                </a:br>
                <a:r>
                  <a:rPr lang="sk-SK" sz="1900" dirty="0">
                    <a:solidFill>
                      <a:srgbClr val="FFFFFF"/>
                    </a:solidFill>
                  </a:rPr>
                  <a:t>k okamžitému použitiu</a:t>
                </a: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186445" y="2447476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99362" y="299568"/>
                <a:ext cx="3253399" cy="11695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/>
                  <a:t>3.</a:t>
                </a:r>
                <a:r>
                  <a:rPr sz="1900" dirty="0"/>
                  <a:t> </a:t>
                </a:r>
                <a:r>
                  <a:rPr sz="1900" b="1" dirty="0"/>
                  <a:t>STARS Online Platform</a:t>
                </a:r>
                <a:r>
                  <a:rPr lang="cs-CZ" sz="1900" b="1" dirty="0"/>
                  <a:t>a</a:t>
                </a:r>
                <a:r>
                  <a:rPr sz="1900" b="1" dirty="0"/>
                  <a:t> </a:t>
                </a:r>
                <a:br>
                  <a:rPr lang="cs-CZ" sz="1900" b="1" dirty="0"/>
                </a:br>
                <a:r>
                  <a:rPr lang="cs-CZ" sz="1900" dirty="0"/>
                  <a:t>s príkladmi dobrej praxe </a:t>
                </a:r>
                <a:br>
                  <a:rPr lang="cs-CZ" sz="1900" dirty="0"/>
                </a:br>
                <a:r>
                  <a:rPr lang="cs-CZ" sz="1900" dirty="0"/>
                  <a:t>a príležitosťou na diskusie </a:t>
                </a:r>
                <a:br>
                  <a:rPr lang="cs-CZ" sz="1900" dirty="0"/>
                </a:br>
                <a:r>
                  <a:rPr lang="cs-CZ" sz="1900" dirty="0"/>
                  <a:t>a výmenu informácií</a:t>
                </a:r>
                <a:endParaRPr sz="1900" dirty="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478553" y="2064685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364" y="452735"/>
                <a:ext cx="3106095" cy="8771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040404"/>
                    </a:solidFill>
                  </a:rPr>
                  <a:t>2.</a:t>
                </a:r>
                <a:r>
                  <a:rPr lang="sk-SK" sz="1900" dirty="0">
                    <a:solidFill>
                      <a:srgbClr val="040404"/>
                    </a:solidFill>
                  </a:rPr>
                  <a:t> </a:t>
                </a:r>
                <a:r>
                  <a:rPr lang="sk-SK" sz="1900" b="1" dirty="0"/>
                  <a:t>STARS Tréningový program pre učiteľa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/>
                  <a:t>inovatívny a komplexný prístup</a:t>
                </a:r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0" y="958288"/>
            <a:ext cx="1219200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Úvod do projektu </a:t>
            </a:r>
            <a:r>
              <a:rPr sz="4400" u="sng" dirty="0">
                <a:solidFill>
                  <a:srgbClr val="002060"/>
                </a:solidFill>
              </a:rPr>
              <a:t>STARS</a:t>
            </a:r>
          </a:p>
        </p:txBody>
      </p:sp>
      <p:sp>
        <p:nvSpPr>
          <p:cNvPr id="90" name="Shape 90"/>
          <p:cNvSpPr/>
          <p:nvPr/>
        </p:nvSpPr>
        <p:spPr>
          <a:xfrm>
            <a:off x="8828907" y="4977484"/>
            <a:ext cx="3356333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hlinkClick r:id="" action="ppaction://noaction"/>
              </a:defRPr>
            </a:lvl1pPr>
          </a:lstStyle>
          <a:p>
            <a:pPr lvl="0">
              <a:defRPr sz="1800"/>
            </a:pPr>
            <a:r>
              <a:rPr sz="3200" dirty="0">
                <a:hlinkClick r:id="rId4"/>
              </a:rPr>
              <a:t>project-stars.com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217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8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19" name="CustomShape 2"/>
          <p:cNvSpPr/>
          <p:nvPr/>
        </p:nvSpPr>
        <p:spPr>
          <a:xfrm>
            <a:off x="249840" y="812160"/>
            <a:ext cx="11684880" cy="4154984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cvičenie  </a:t>
            </a:r>
            <a:r>
              <a:rPr lang="sk-SK" sz="4400" spc="-1" dirty="0">
                <a:solidFill>
                  <a:srgbClr val="001A4C"/>
                </a:solidFill>
                <a:uFillTx/>
                <a:latin typeface="Calibri"/>
                <a:ea typeface="Calibri"/>
              </a:rPr>
              <a:t>7</a:t>
            </a:r>
            <a:r>
              <a:rPr lang="sk-SK" sz="44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.4.1. Bludisko hviezd</a:t>
            </a: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časť: modul 7, téma 4.</a:t>
            </a: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Účel: Cieľom je, aby žiaci porozumeli vývoju hviezd a jeho základným fázam.</a:t>
            </a:r>
          </a:p>
          <a:p>
            <a:pPr>
              <a:lnSpc>
                <a:spcPct val="100000"/>
              </a:lnSpc>
            </a:pP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Potrebné pomôcky a materiály:</a:t>
            </a:r>
            <a:r>
              <a:rPr lang="sk-SK" sz="4400" spc="-1" dirty="0">
                <a:solidFill>
                  <a:srgbClr val="002060"/>
                </a:solidFill>
                <a:latin typeface="Calibri"/>
                <a:ea typeface="Calibri"/>
              </a:rPr>
              <a:t> bludisko hviezd, farebná ceruzka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BBCA6AAA-9BD1-4EE7-AE55-F729B8624C64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8934854-248E-461B-8764-B1D131EA1BE8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5D5B77DD-D63F-412B-8DAD-A01FFFFFA716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Shape 49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498" name="Shape 498"/>
          <p:cNvSpPr/>
          <p:nvPr/>
        </p:nvSpPr>
        <p:spPr>
          <a:xfrm>
            <a:off x="0" y="1044405"/>
            <a:ext cx="121920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Závery, overenie výsledkov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412530" y="1923452"/>
            <a:ext cx="11685322" cy="3016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</a:rPr>
              <a:t>Čo bude ďalej</a:t>
            </a:r>
            <a:r>
              <a:rPr sz="2400" dirty="0">
                <a:solidFill>
                  <a:srgbClr val="002060"/>
                </a:solidFill>
              </a:rPr>
              <a:t> (Feed Forward): </a:t>
            </a:r>
            <a:r>
              <a:rPr lang="cs-CZ" sz="2400" dirty="0">
                <a:solidFill>
                  <a:srgbClr val="002060"/>
                </a:solidFill>
              </a:rPr>
              <a:t>Plánujte ďalšiu hodinu na základe výkonu žiaka</a:t>
            </a:r>
            <a:r>
              <a:rPr sz="2400" dirty="0">
                <a:solidFill>
                  <a:srgbClr val="002060"/>
                </a:solidFill>
              </a:rPr>
              <a:t>:</a:t>
            </a:r>
          </a:p>
          <a:p>
            <a:pPr lvl="0"/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</a:rPr>
              <a:t>Náročnosť v triede</a:t>
            </a:r>
            <a:r>
              <a:rPr sz="2400" b="1" dirty="0">
                <a:solidFill>
                  <a:srgbClr val="002060"/>
                </a:solidFill>
              </a:rPr>
              <a:t>: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</a:rPr>
              <a:t>V závislosti od toho, ako dobre žiaci porozumeli materiálu </a:t>
            </a:r>
            <a:br>
              <a:rPr lang="cs-CZ" sz="2400" dirty="0">
                <a:solidFill>
                  <a:srgbClr val="002060"/>
                </a:solidFill>
              </a:rPr>
            </a:br>
            <a:r>
              <a:rPr lang="cs-CZ" sz="2400" dirty="0">
                <a:solidFill>
                  <a:srgbClr val="002060"/>
                </a:solidFill>
              </a:rPr>
              <a:t>a zvládli úlohy.</a:t>
            </a:r>
            <a:endParaRPr sz="24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</a:rPr>
              <a:t>Prístup k materiálu</a:t>
            </a:r>
            <a:r>
              <a:rPr sz="2400" dirty="0">
                <a:solidFill>
                  <a:srgbClr val="002060"/>
                </a:solidFill>
              </a:rPr>
              <a:t>: </a:t>
            </a:r>
            <a:r>
              <a:rPr lang="cs-CZ" sz="2400" dirty="0">
                <a:solidFill>
                  <a:srgbClr val="002060"/>
                </a:solidFill>
              </a:rPr>
              <a:t>Aký je správny postup, ktorý vám pomôže porozumieť materiálu a splniť stanovené úlohy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</a:rPr>
              <a:t>Sebehodnotenie</a:t>
            </a:r>
            <a:r>
              <a:rPr sz="2400" dirty="0">
                <a:solidFill>
                  <a:srgbClr val="002060"/>
                </a:solidFill>
              </a:rPr>
              <a:t>: </a:t>
            </a:r>
            <a:r>
              <a:rPr lang="cs-CZ" sz="2400" dirty="0">
                <a:solidFill>
                  <a:srgbClr val="002060"/>
                </a:solidFill>
              </a:rPr>
              <a:t>sebadisciplína,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</a:rPr>
              <a:t>vedenie a kontrola činností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</a:rPr>
              <a:t>Individuálny prístup</a:t>
            </a:r>
            <a:r>
              <a:rPr lang="cs-CZ" sz="2400" dirty="0">
                <a:solidFill>
                  <a:srgbClr val="002060"/>
                </a:solidFill>
              </a:rPr>
              <a:t>: Individuálne hodnocenie a vedenie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850D3BD7-257A-462D-8479-26DD74A2234C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1A32783-570E-4B76-A4B2-FB883A2295C5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06" name="Shape 506"/>
          <p:cNvSpPr/>
          <p:nvPr/>
        </p:nvSpPr>
        <p:spPr>
          <a:xfrm>
            <a:off x="261256" y="1054369"/>
            <a:ext cx="11685322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Závery, overenie výsledkov </a:t>
            </a:r>
            <a:r>
              <a:rPr sz="4400" u="sng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07" name="Shape 507"/>
          <p:cNvSpPr/>
          <p:nvPr/>
        </p:nvSpPr>
        <p:spPr>
          <a:xfrm>
            <a:off x="261256" y="1915859"/>
            <a:ext cx="11685322" cy="3154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Príprava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400" dirty="0">
                <a:solidFill>
                  <a:srgbClr val="002060"/>
                </a:solidFill>
              </a:rPr>
              <a:t>Jasné a dobre definované ciele lekcie a cvičení. Keď budú dobre rozumieť konečnému cieľu, môžu sa žiaci ľahšie a efektívnejšie zamerať na konkrétnu úlohu/ materiál</a:t>
            </a:r>
            <a:r>
              <a:rPr sz="2400" dirty="0">
                <a:solidFill>
                  <a:srgbClr val="002060"/>
                </a:solidFill>
              </a:rPr>
              <a:t>.</a:t>
            </a:r>
            <a:r>
              <a:rPr sz="2800" dirty="0">
                <a:solidFill>
                  <a:srgbClr val="002060"/>
                </a:solidFill>
              </a:rPr>
              <a:t>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sz="28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Overovanie</a:t>
            </a:r>
            <a:r>
              <a:rPr sz="2800">
                <a:solidFill>
                  <a:srgbClr val="002060"/>
                </a:solidFill>
              </a:rPr>
              <a:t>: </a:t>
            </a:r>
            <a:r>
              <a:rPr lang="cs-CZ" sz="2300" dirty="0">
                <a:solidFill>
                  <a:srgbClr val="002060"/>
                </a:solidFill>
              </a:rPr>
              <a:t>Ako som to urobil? Individuálne hodnotenie a spätná väzba od učiteľa o práci žiaka, ktorá sa konkrétne týka dosiahnutia cieľa. </a:t>
            </a:r>
            <a:r>
              <a:rPr lang="cs-CZ" sz="2300">
                <a:solidFill>
                  <a:srgbClr val="002060"/>
                </a:solidFill>
              </a:rPr>
              <a:t>Poskytnite informácie </a:t>
            </a:r>
            <a:r>
              <a:rPr lang="cs-CZ" sz="2300" dirty="0">
                <a:solidFill>
                  <a:srgbClr val="002060"/>
                </a:solidFill>
              </a:rPr>
              <a:t>o </a:t>
            </a:r>
            <a:r>
              <a:rPr lang="cs-CZ" sz="2300">
                <a:solidFill>
                  <a:srgbClr val="002060"/>
                </a:solidFill>
              </a:rPr>
              <a:t>pokroku žiaka (alebo </a:t>
            </a:r>
            <a:r>
              <a:rPr lang="cs-CZ" sz="2300" dirty="0">
                <a:solidFill>
                  <a:srgbClr val="002060"/>
                </a:solidFill>
              </a:rPr>
              <a:t>jeho nedostatku) </a:t>
            </a:r>
            <a:r>
              <a:rPr lang="cs-CZ" sz="2300">
                <a:solidFill>
                  <a:srgbClr val="002060"/>
                </a:solidFill>
              </a:rPr>
              <a:t>a poskytnite </a:t>
            </a:r>
            <a:r>
              <a:rPr lang="cs-CZ" sz="2300" dirty="0">
                <a:solidFill>
                  <a:srgbClr val="002060"/>
                </a:solidFill>
              </a:rPr>
              <a:t>pokyny</a:t>
            </a:r>
            <a:r>
              <a:rPr lang="cs-CZ" sz="2300">
                <a:solidFill>
                  <a:srgbClr val="002060"/>
                </a:solidFill>
              </a:rPr>
              <a:t>, ktoré pomôžu dosiahnuť ciele a dosiahnuť očakávanú úroveň.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Moduly projektu </a:t>
            </a:r>
            <a:r>
              <a:rPr sz="4400" u="sng" dirty="0">
                <a:solidFill>
                  <a:srgbClr val="002060"/>
                </a:solidFill>
                <a:sym typeface="Calibri Light"/>
              </a:rPr>
              <a:t>STARS</a:t>
            </a:r>
          </a:p>
        </p:txBody>
      </p:sp>
      <p:sp>
        <p:nvSpPr>
          <p:cNvPr id="9" name="Shape 96"/>
          <p:cNvSpPr>
            <a:spLocks noGrp="1"/>
          </p:cNvSpPr>
          <p:nvPr>
            <p:ph type="body" idx="1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#1 	Súhvezdia.				#6 	Galaktické prostredie.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#2 	Pohyb nebeských telies.	#7 	Slnko a hviezdy.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#3 	Newtonov gravitačný zákon.	#8 	Naša Galaxia a iné galaxie.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#4 	Objavovanie vesmíru. 		#9 	Vesmír.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#5 	Slnečná sústava.			#10	Hvezdárne / observatóriá.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Ako sú moduly štruktúrované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cs-CZ" sz="2600" dirty="0">
                <a:solidFill>
                  <a:srgbClr val="002060"/>
                </a:solidFill>
              </a:rPr>
              <a:t>Každý modul je rozdelený do niekoľkých tém.</a:t>
            </a:r>
            <a:endParaRPr sz="26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sz="260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002060"/>
                </a:solidFill>
              </a:rPr>
              <a:t>Každá téma obsahuje</a:t>
            </a:r>
            <a:r>
              <a:rPr sz="26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Stručný úvod a kľúčové slová</a:t>
            </a:r>
            <a:r>
              <a:rPr sz="2000">
                <a:solidFill>
                  <a:srgbClr val="002060"/>
                </a:solidFill>
              </a:rPr>
              <a:t>;</a:t>
            </a:r>
            <a:endParaRPr sz="2000" dirty="0">
              <a:solidFill>
                <a:srgbClr val="002060"/>
              </a:solidFill>
            </a:endParaRP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Teoretická část pre učiteľa - Poskytuje základné informácie potrebné na prípravu lekcie na túto tému (v niektorých prípadoch odkazy na ďalšie materiály na internete).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Praktické cvičenia pre žiakov – (vo väčšine prípadov) pripravené na použitie v triede, doplnené odpoveďami.</a:t>
            </a: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sk-SK" sz="2600" dirty="0">
                <a:solidFill>
                  <a:srgbClr val="002060"/>
                </a:solidFill>
              </a:rPr>
              <a:t>Pozorne si prečítajte teoretickú časť pre učiteľa.</a:t>
            </a:r>
          </a:p>
          <a:p>
            <a:pPr lvl="0"/>
            <a:endParaRPr lang="sk-SK"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sk-SK" sz="2600" dirty="0">
                <a:solidFill>
                  <a:srgbClr val="002060"/>
                </a:solidFill>
              </a:rPr>
              <a:t>Ak máte akékoľvek otázky, vyhľadajte ďalší materiál na stránke projektu </a:t>
            </a:r>
            <a:br>
              <a:rPr lang="sk-SK" sz="2600" dirty="0">
                <a:solidFill>
                  <a:srgbClr val="002060"/>
                </a:solidFill>
              </a:rPr>
            </a:br>
            <a:r>
              <a:rPr lang="sk-SK" sz="2600" dirty="0">
                <a:solidFill>
                  <a:srgbClr val="002060"/>
                </a:solidFill>
              </a:rPr>
              <a:t>(project-stars.com) alebo na iných webových stránkach. </a:t>
            </a:r>
          </a:p>
          <a:p>
            <a:pPr lvl="0"/>
            <a:r>
              <a:rPr lang="sk-SK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F22D25"/>
                </a:solidFill>
              </a:rPr>
              <a:t>Pozor! Uistite sa, že zdroje sú spoľahlivé!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 </a:t>
            </a:r>
            <a:r>
              <a:rPr lang="sk-SK" sz="4400" u="sng" dirty="0">
                <a:solidFill>
                  <a:srgbClr val="002060"/>
                </a:solidFill>
              </a:rPr>
              <a:t>Ako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1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>
                <a:solidFill>
                  <a:srgbClr val="002060"/>
                </a:solidFill>
              </a:rPr>
              <a:t>Prečítajte si pozorne praktické cvičenia a ich odpovede.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 Ak máte nejaké otázky, pozrite sa na ďašie materiály a/alebo stránky projektu 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(project-stars.com) alebo na iné webové stránky. </a:t>
            </a:r>
            <a:r>
              <a:rPr lang="cs-CZ" sz="2200" dirty="0">
                <a:solidFill>
                  <a:srgbClr val="F22D25"/>
                </a:solidFill>
              </a:rPr>
              <a:t>Pozor! Uistite se, že zdroje  sú spoľahlivé!</a:t>
            </a:r>
            <a:endParaRPr sz="2200" dirty="0">
              <a:solidFill>
                <a:srgbClr val="F22D25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Na základe teoretickej časti vyberte na ilustráciu praktické cvičenia.  Ďalšie cvičenia môžete hľadať v doplnkových materiáloch a/alebo na stránke projektu (project-stars.com), alebo na iných webových stránkách.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olidFill>
                  <a:srgbClr val="F22D25"/>
                </a:solidFill>
              </a:rPr>
              <a:t>Pozor! Uistite sa, že zdroje sú spoľahlivé!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 Ako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2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6" name="Shape 126"/>
          <p:cNvSpPr/>
          <p:nvPr/>
        </p:nvSpPr>
        <p:spPr>
          <a:xfrm>
            <a:off x="496747" y="1895860"/>
            <a:ext cx="11198506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6"/>
            </a:pPr>
            <a:r>
              <a:rPr lang="cs-CZ" sz="2200" dirty="0">
                <a:solidFill>
                  <a:srgbClr val="002060"/>
                </a:solidFill>
              </a:rPr>
              <a:t>Uvedomte si, že niektoré cvičenia vyžadujú ďalšie materiály, ktoré sú v triede ťažko dostupné. Je potrebné pripraviť sa na ne vopred – buď ich dodať, alebo upozorniť žiakov, aby si ich pripravili vopred!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2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7"/>
            </a:pPr>
            <a:r>
              <a:rPr lang="cs-CZ" sz="2200" dirty="0">
                <a:solidFill>
                  <a:srgbClr val="002060"/>
                </a:solidFill>
              </a:rPr>
              <a:t>Odporúčame vyskúšať vybrané cvičenia a urobiť si vlastný úsudok vzhľadom na zložitosť a čas potrebný na dokončenie cvičenia. Ak sa rozhodnete, môžete vykonávať zmeny, vynechať niektoré časti, uľahčiť si časti cvičení, pokiaľ to nenarušuje fyzikálny význam úloh.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8"/>
            </a:pPr>
            <a:r>
              <a:rPr lang="cs-CZ" sz="2200" dirty="0">
                <a:solidFill>
                  <a:srgbClr val="002163"/>
                </a:solidFill>
              </a:rPr>
              <a:t>Podľa svojho uváženia môžete dať niektoré cvičenia za domácíe úlohy, urobiť predbežnú prípravu doma alebo naopak nechať doma dokončiť. </a:t>
            </a:r>
            <a:endParaRPr sz="2200" dirty="0">
              <a:solidFill>
                <a:srgbClr val="002163"/>
              </a:solidFill>
            </a:endParaRPr>
          </a:p>
        </p:txBody>
      </p:sp>
      <p:sp>
        <p:nvSpPr>
          <p:cNvPr id="7" name="Shape 114">
            <a:extLst>
              <a:ext uri="{FF2B5EF4-FFF2-40B4-BE49-F238E27FC236}">
                <a16:creationId xmlns:a16="http://schemas.microsoft.com/office/drawing/2014/main" id="{4FF6AEB2-B1EB-48CA-89F9-0BEA488A7F26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dirty="0"/>
              <a:t>  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sk-SK" sz="4400" u="sng" dirty="0">
                <a:solidFill>
                  <a:srgbClr val="002060"/>
                </a:solidFill>
              </a:rPr>
              <a:t>Ako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3</a:t>
            </a:r>
            <a:endParaRPr sz="4400" u="sng" dirty="0">
              <a:solidFill>
                <a:srgbClr val="002060"/>
              </a:solidFill>
            </a:endParaRPr>
          </a:p>
        </p:txBody>
      </p:sp>
      <p:pic>
        <p:nvPicPr>
          <p:cNvPr id="8" name="image2.jpg">
            <a:extLst>
              <a:ext uri="{FF2B5EF4-FFF2-40B4-BE49-F238E27FC236}">
                <a16:creationId xmlns:a16="http://schemas.microsoft.com/office/drawing/2014/main" id="{D6DA53BC-1A43-4671-9D80-69E6DB3E3E8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D8D5E18E-20A1-4D31-BBD7-E0497C00766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28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29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30" name="TextShape 2"/>
          <p:cNvSpPr txBox="1"/>
          <p:nvPr/>
        </p:nvSpPr>
        <p:spPr>
          <a:xfrm>
            <a:off x="1523880" y="637560"/>
            <a:ext cx="9143640" cy="9547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b">
            <a:noAutofit/>
          </a:bodyPr>
          <a:lstStyle/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000" u="sng" dirty="0" err="1">
                <a:solidFill>
                  <a:srgbClr val="002060"/>
                </a:solidFill>
              </a:rPr>
              <a:t>Моdul</a:t>
            </a:r>
            <a:r>
              <a:rPr lang="cs-CZ" sz="4000" u="sng" dirty="0">
                <a:solidFill>
                  <a:srgbClr val="002060"/>
                </a:solidFill>
              </a:rPr>
              <a:t> 7 – obsah</a:t>
            </a:r>
          </a:p>
        </p:txBody>
      </p:sp>
      <p:sp>
        <p:nvSpPr>
          <p:cNvPr id="131" name="TextShape 3"/>
          <p:cNvSpPr txBox="1"/>
          <p:nvPr/>
        </p:nvSpPr>
        <p:spPr>
          <a:xfrm>
            <a:off x="1340280" y="1749960"/>
            <a:ext cx="10349280" cy="389196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.1. Zdroje energie: jadrové reakcie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.2. Evolúcia hviezd: základné </a:t>
            </a: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vysvetlenie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.3. Vývoj hviezd: záverečné fázy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.4. Slnko ako hviezda: evolúcia Slnka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 dirty="0">
                <a:solidFill>
                  <a:srgbClr val="11248B"/>
                </a:solidFill>
                <a:latin typeface="Calibri"/>
                <a:ea typeface="Calibri"/>
              </a:rPr>
              <a:t>	</a:t>
            </a:r>
            <a:endParaRPr lang="sk-SK" sz="2400" b="0" strike="noStrike" spc="-1" dirty="0">
              <a:latin typeface="Calibri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ECFC2E02-34A3-480A-B124-899878116AFC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33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34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35" name="CustomShape 2"/>
          <p:cNvSpPr/>
          <p:nvPr/>
        </p:nvSpPr>
        <p:spPr>
          <a:xfrm>
            <a:off x="261360" y="836640"/>
            <a:ext cx="11684880" cy="67710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Teoretický obsah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261360" y="1944000"/>
            <a:ext cx="11684880" cy="3200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666720" indent="-6663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Jadrové reakcie: Prečo hviezdy žiaria; Aké sú procesy, ktoré generujú obrovské množstvo energie; Aké je trvanie týchto procesov u rôznych hviezd?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endParaRPr lang="sk-SK" sz="2100" b="0" strike="noStrike" spc="-1" dirty="0">
              <a:latin typeface="Arial"/>
            </a:endParaRPr>
          </a:p>
          <a:p>
            <a:pPr marL="533520" indent="-5331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Evolúcia hviezd - základné pojmy: zrod hviezd, ranné štádiá vývoja,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Hertzsprungov-Russellov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 hviezd. Teória a pozorovania hviezdnej evolúcie.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100" b="0" strike="noStrike" spc="-1" dirty="0">
              <a:latin typeface="Arial"/>
            </a:endParaRPr>
          </a:p>
          <a:p>
            <a:pPr marL="533520" indent="-5331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Záverečné štádiá hviezdnej evolúcie: vývoj hviezd s rôznymi hmotami po Hlavnej postupnosti.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100" b="0" strike="noStrike" spc="-1" dirty="0">
              <a:latin typeface="Arial"/>
            </a:endParaRPr>
          </a:p>
          <a:p>
            <a:pPr marL="533520" indent="-5331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Slnko ako hviezda. Evolúcia Slnka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1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24FF2FF1-3B02-4716-B831-990D8FE469B0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2572</Words>
  <Application>Microsoft Office PowerPoint</Application>
  <PresentationFormat>Širokouhlá</PresentationFormat>
  <Paragraphs>180</Paragraphs>
  <Slides>22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31" baseType="lpstr">
      <vt:lpstr>Arial</vt:lpstr>
      <vt:lpstr>Avenir Roman</vt:lpstr>
      <vt:lpstr>Calibri</vt:lpstr>
      <vt:lpstr>Calibri Light</vt:lpstr>
      <vt:lpstr>Franklin Gothic Book</vt:lpstr>
      <vt:lpstr>Times New Roman</vt:lpstr>
      <vt:lpstr>Verdana</vt:lpstr>
      <vt:lpstr>Verdana Bold</vt:lpstr>
      <vt:lpstr>Office Theme</vt:lpstr>
      <vt:lpstr>Prezentácia programu PowerPoint</vt:lpstr>
      <vt:lpstr>Prezentácia programu PowerPoint</vt:lpstr>
      <vt:lpstr>Moduly projektu STARS</vt:lpstr>
      <vt:lpstr>Ako sú moduly štruktúrované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subject/>
  <dc:creator/>
  <dc:description/>
  <cp:lastModifiedBy>Viera Machova</cp:lastModifiedBy>
  <cp:revision>16</cp:revision>
  <dcterms:modified xsi:type="dcterms:W3CDTF">2020-10-06T10:01:10Z</dcterms:modified>
  <dc:language>sk-SK</dc:language>
</cp:coreProperties>
</file>